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Space Mono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Poppins Light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Light-bold.fntdata"/><Relationship Id="rId43" Type="http://schemas.openxmlformats.org/officeDocument/2006/relationships/font" Target="fonts/PoppinsLight-regular.fntdata"/><Relationship Id="rId46" Type="http://schemas.openxmlformats.org/officeDocument/2006/relationships/font" Target="fonts/PoppinsLight-boldItalic.fntdata"/><Relationship Id="rId45" Type="http://schemas.openxmlformats.org/officeDocument/2006/relationships/font" Target="fonts/Poppins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SpaceMono-regular.fntdata"/><Relationship Id="rId34" Type="http://schemas.openxmlformats.org/officeDocument/2006/relationships/slide" Target="slides/slide28.xml"/><Relationship Id="rId37" Type="http://schemas.openxmlformats.org/officeDocument/2006/relationships/font" Target="fonts/SpaceMono-italic.fntdata"/><Relationship Id="rId36" Type="http://schemas.openxmlformats.org/officeDocument/2006/relationships/font" Target="fonts/SpaceMono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Space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42f82d9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42f82d9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42f82d9e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42f82d9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42f82d9e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42f82d9e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42f82d9e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42f82d9e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42f82d9e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42f82d9e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42f82d9e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42f82d9e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42f82d9e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42f82d9e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42f82d9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42f82d9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42f82d9e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42f82d9e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42f82d9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42f82d9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42f82d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42f82d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42f82d9e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42f82d9e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42f82d9e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42f82d9e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42f82d9e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42f82d9e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42f82d9e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42f82d9e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42f82d9e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42f82d9e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42f82d9e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542f82d9e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42f82d9e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42f82d9e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542f82d9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542f82d9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42f82d9e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542f82d9e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42f82d9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42f82d9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42f82d9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42f82d9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42f82d9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42f82d9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42f82d9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42f82d9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42f82d9e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42f82d9e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42f82d9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42f82d9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42f82d9e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42f82d9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, annotations, and captions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8" name="Google Shape;58;p14"/>
          <p:cNvSpPr txBox="1"/>
          <p:nvPr>
            <p:ph idx="3" type="subTitle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59" name="Google Shape;59;p14"/>
          <p:cNvSpPr txBox="1"/>
          <p:nvPr>
            <p:ph idx="4" type="subTitle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60" name="Google Shape;60;p14"/>
          <p:cNvSpPr txBox="1"/>
          <p:nvPr>
            <p:ph idx="5" type="subTitle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61" name="Google Shape;61;p14"/>
          <p:cNvSpPr txBox="1"/>
          <p:nvPr>
            <p:ph idx="6" type="subTitle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62" name="Google Shape;62;p14"/>
          <p:cNvSpPr txBox="1"/>
          <p:nvPr>
            <p:ph idx="7" type="subTitle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63" name="Google Shape;63;p14"/>
          <p:cNvSpPr txBox="1"/>
          <p:nvPr>
            <p:ph idx="8" type="subTitle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65" name="Google Shape;65;p14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3" type="body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7" name="Google Shape;67;p14"/>
          <p:cNvSpPr txBox="1"/>
          <p:nvPr>
            <p:ph idx="14" type="subTitle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4"/>
          <p:cNvSpPr txBox="1"/>
          <p:nvPr>
            <p:ph idx="15" type="body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5" name="Google Shape;85;p18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6" name="Google Shape;86;p18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7" name="Google Shape;87;p18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8" name="Google Shape;88;p18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89" name="Google Shape;89;p18"/>
          <p:cNvSpPr txBox="1"/>
          <p:nvPr>
            <p:ph idx="8" type="subTitle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2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subTitle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2"/>
          <p:cNvSpPr txBox="1"/>
          <p:nvPr>
            <p:ph idx="3" type="subTitle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2"/>
          <p:cNvSpPr txBox="1"/>
          <p:nvPr>
            <p:ph idx="4" type="subTitle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22"/>
          <p:cNvSpPr txBox="1"/>
          <p:nvPr>
            <p:ph idx="5" type="subTitle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2"/>
          <p:cNvSpPr txBox="1"/>
          <p:nvPr>
            <p:ph idx="6" type="subTitle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annotations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4" name="Google Shape;114;p23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5" name="Google Shape;115;p23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6" name="Google Shape;116;p23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7" name="Google Shape;117;p23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8" name="Google Shape;118;p23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19" name="Google Shape;119;p23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wo body">
  <p:cSld name="TITLE_AND_BODY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27" name="Google Shape;127;p25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29" name="Google Shape;129;p25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30" name="Google Shape;130;p25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33" name="Google Shape;133;p25"/>
          <p:cNvSpPr txBox="1"/>
          <p:nvPr>
            <p:ph idx="8" type="body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34" name="Google Shape;134;p25"/>
          <p:cNvSpPr txBox="1"/>
          <p:nvPr>
            <p:ph idx="9" type="subTitle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25"/>
          <p:cNvSpPr txBox="1"/>
          <p:nvPr>
            <p:ph idx="13" type="body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6" name="Google Shape;136;p25"/>
          <p:cNvSpPr txBox="1"/>
          <p:nvPr>
            <p:ph idx="14" type="subTitle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25"/>
          <p:cNvSpPr txBox="1"/>
          <p:nvPr>
            <p:ph idx="15" type="body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BODY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3" name="Google Shape;143;p26"/>
          <p:cNvSpPr txBox="1"/>
          <p:nvPr>
            <p:ph idx="3" type="subTitle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BODY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7"/>
          <p:cNvSpPr txBox="1"/>
          <p:nvPr>
            <p:ph idx="2" type="body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7"/>
          <p:cNvSpPr txBox="1"/>
          <p:nvPr>
            <p:ph idx="4" type="body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53" name="Google Shape;153;p27"/>
          <p:cNvSpPr txBox="1"/>
          <p:nvPr>
            <p:ph idx="5" type="subTitle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27"/>
          <p:cNvSpPr txBox="1"/>
          <p:nvPr>
            <p:ph idx="6" type="body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BODY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28"/>
          <p:cNvSpPr txBox="1"/>
          <p:nvPr>
            <p:ph idx="2" type="body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0" name="Google Shape;160;p28"/>
          <p:cNvSpPr txBox="1"/>
          <p:nvPr>
            <p:ph idx="3" type="subTitle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8"/>
          <p:cNvSpPr txBox="1"/>
          <p:nvPr>
            <p:ph idx="4" type="body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2" name="Google Shape;162;p28"/>
          <p:cNvSpPr txBox="1"/>
          <p:nvPr>
            <p:ph idx="5" type="subTitle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8"/>
          <p:cNvSpPr txBox="1"/>
          <p:nvPr>
            <p:ph idx="6" type="body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4" name="Google Shape;164;p28"/>
          <p:cNvSpPr txBox="1"/>
          <p:nvPr>
            <p:ph idx="7" type="subTitle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8"/>
          <p:cNvSpPr txBox="1"/>
          <p:nvPr>
            <p:ph idx="8" type="body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9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0" name="Google Shape;170;p29"/>
          <p:cNvSpPr/>
          <p:nvPr>
            <p:ph idx="2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and description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30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4" name="Google Shape;174;p30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5" name="Google Shape;175;p30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6" name="Google Shape;176;p30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7" name="Google Shape;177;p30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8" name="Google Shape;178;p30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9" name="Google Shape;179;p30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  <p:sp>
        <p:nvSpPr>
          <p:cNvPr id="182" name="Google Shape;182;p30"/>
          <p:cNvSpPr/>
          <p:nvPr>
            <p:ph idx="9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0"/>
          <p:cNvSpPr/>
          <p:nvPr>
            <p:ph idx="13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0"/>
          <p:cNvSpPr/>
          <p:nvPr>
            <p:ph idx="14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 grid" type="titleOnly">
  <p:cSld name="TITLE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>
            <p:ph idx="2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1"/>
          <p:cNvSpPr/>
          <p:nvPr>
            <p:ph idx="3" type="pic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31"/>
          <p:cNvSpPr/>
          <p:nvPr>
            <p:ph idx="4" type="pic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1"/>
          <p:cNvSpPr/>
          <p:nvPr>
            <p:ph idx="5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31"/>
          <p:cNvSpPr/>
          <p:nvPr>
            <p:ph idx="6" type="pic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1"/>
          <p:cNvSpPr/>
          <p:nvPr>
            <p:ph idx="7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grid">
  <p:cSld name="TITLE_ONLY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>
            <p:ph idx="2" type="pic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/>
          <p:nvPr>
            <p:ph idx="3" type="pic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5"/>
          <p:cNvSpPr/>
          <p:nvPr>
            <p:ph idx="4" type="pic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5"/>
          <p:cNvSpPr/>
          <p:nvPr>
            <p:ph idx="5" type="pic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5"/>
          <p:cNvSpPr/>
          <p:nvPr>
            <p:ph idx="6" type="pic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5"/>
          <p:cNvSpPr/>
          <p:nvPr>
            <p:ph idx="7" type="pic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5"/>
          <p:cNvSpPr/>
          <p:nvPr>
            <p:ph idx="8" type="pic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5"/>
          <p:cNvSpPr/>
          <p:nvPr>
            <p:ph idx="9" type="pic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5"/>
          <p:cNvSpPr/>
          <p:nvPr>
            <p:ph idx="13" type="pic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5"/>
          <p:cNvSpPr/>
          <p:nvPr>
            <p:ph idx="14" type="pic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 grid">
  <p:cSld name="TITLE_ONLY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>
            <p:ph idx="2" type="pic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36"/>
          <p:cNvSpPr/>
          <p:nvPr>
            <p:ph idx="3" type="pic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6"/>
          <p:cNvSpPr/>
          <p:nvPr>
            <p:ph idx="4" type="pic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6"/>
          <p:cNvSpPr/>
          <p:nvPr>
            <p:ph idx="5" type="pic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with annotations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1" name="Google Shape;241;p38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2" name="Google Shape;242;p38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3" name="Google Shape;243;p38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4" name="Google Shape;244;p38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5" name="Google Shape;245;p38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46" name="Google Shape;246;p38"/>
          <p:cNvSpPr txBox="1"/>
          <p:nvPr>
            <p:ph idx="8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7" name="Google Shape;247;p38"/>
          <p:cNvSpPr txBox="1"/>
          <p:nvPr>
            <p:ph idx="9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48" name="Google Shape;248;p38"/>
          <p:cNvSpPr txBox="1"/>
          <p:nvPr>
            <p:ph idx="1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9" name="Google Shape;249;p38"/>
          <p:cNvSpPr txBox="1"/>
          <p:nvPr>
            <p:ph idx="1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0" name="Google Shape;250;p38"/>
          <p:cNvSpPr txBox="1"/>
          <p:nvPr>
            <p:ph idx="1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1" name="Google Shape;251;p38"/>
          <p:cNvSpPr txBox="1"/>
          <p:nvPr>
            <p:ph idx="1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2" name="Google Shape;252;p38"/>
          <p:cNvSpPr/>
          <p:nvPr>
            <p:ph idx="1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3" name="Google Shape;253;p38"/>
          <p:cNvSpPr/>
          <p:nvPr>
            <p:ph idx="1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38"/>
          <p:cNvSpPr/>
          <p:nvPr>
            <p:ph idx="1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ONE_COLUMN_TEXT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1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9" name="Google Shape;259;p39"/>
          <p:cNvSpPr txBox="1"/>
          <p:nvPr>
            <p:ph idx="2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0" name="Google Shape;260;p39"/>
          <p:cNvSpPr txBox="1"/>
          <p:nvPr>
            <p:ph idx="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1" name="Google Shape;261;p39"/>
          <p:cNvSpPr txBox="1"/>
          <p:nvPr>
            <p:ph idx="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9"/>
          <p:cNvSpPr txBox="1"/>
          <p:nvPr>
            <p:ph idx="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3" name="Google Shape;263;p39"/>
          <p:cNvSpPr txBox="1"/>
          <p:nvPr>
            <p:ph idx="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4" name="Google Shape;264;p39"/>
          <p:cNvSpPr/>
          <p:nvPr>
            <p:ph idx="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39"/>
          <p:cNvSpPr/>
          <p:nvPr>
            <p:ph idx="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39"/>
          <p:cNvSpPr/>
          <p:nvPr>
            <p:ph idx="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ONE_COLUMN_TEXT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2" name="Google Shape;272;p40"/>
          <p:cNvSpPr txBox="1"/>
          <p:nvPr>
            <p:ph idx="2" type="subTitle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3" name="Google Shape;273;p40"/>
          <p:cNvSpPr txBox="1"/>
          <p:nvPr>
            <p:ph idx="3" type="body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4" name="Google Shape;274;p40"/>
          <p:cNvSpPr/>
          <p:nvPr>
            <p:ph idx="4" type="pic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5" name="Google Shape;275;p40"/>
          <p:cNvSpPr/>
          <p:nvPr>
            <p:ph idx="5" type="pic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6" name="Google Shape;276;p40"/>
          <p:cNvSpPr txBox="1"/>
          <p:nvPr>
            <p:ph idx="6" type="subTitle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1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1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0" name="Google Shape;280;p41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1" name="Google Shape;281;p41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2" name="Google Shape;282;p41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3" name="Google Shape;283;p41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4" name="Google Shape;284;p41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5" name="Google Shape;285;p41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86" name="Google Shape;286;p41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287" name="Google Shape;287;p41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8" name="Google Shape;288;p41"/>
          <p:cNvSpPr txBox="1"/>
          <p:nvPr>
            <p:ph idx="9" type="body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9" name="Google Shape;289;p41"/>
          <p:cNvSpPr/>
          <p:nvPr>
            <p:ph idx="13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1"/>
          <p:cNvSpPr txBox="1"/>
          <p:nvPr>
            <p:ph idx="14" type="subTitle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2">
  <p:cSld name="MAIN_POINT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2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95" name="Google Shape;295;p42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96" name="Google Shape;296;p42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97" name="Google Shape;297;p42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98" name="Google Shape;298;p42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99" name="Google Shape;299;p42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00" name="Google Shape;300;p42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01" name="Google Shape;301;p42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302" name="Google Shape;302;p42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3" name="Google Shape;303;p42"/>
          <p:cNvSpPr/>
          <p:nvPr>
            <p:ph idx="9" type="pic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2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5" name="Google Shape;305;p42"/>
          <p:cNvSpPr txBox="1"/>
          <p:nvPr>
            <p:ph idx="14" type="body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06" name="Google Shape;306;p42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3">
  <p:cSld name="MAIN_POINT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3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0" name="Google Shape;310;p43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1" name="Google Shape;311;p43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2" name="Google Shape;312;p43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3" name="Google Shape;313;p43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4" name="Google Shape;314;p43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5" name="Google Shape;315;p43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317" name="Google Shape;317;p43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8" name="Google Shape;318;p43"/>
          <p:cNvSpPr/>
          <p:nvPr>
            <p:ph idx="9" type="pic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3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0" name="Google Shape;320;p43"/>
          <p:cNvSpPr txBox="1"/>
          <p:nvPr>
            <p:ph idx="14" type="subTitle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3"/>
          <p:cNvSpPr txBox="1"/>
          <p:nvPr>
            <p:ph idx="15" type="body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annotations">
  <p:cSld name="CAPTION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25" name="Google Shape;325;p44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26" name="Google Shape;326;p44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27" name="Google Shape;327;p44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28" name="Google Shape;328;p44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29" name="Google Shape;329;p44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30" name="Google Shape;330;p44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31" name="Google Shape;331;p44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APTION_ONLY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5"/>
          <p:cNvSpPr txBox="1"/>
          <p:nvPr>
            <p:ph idx="1" type="subTitle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" name="Google Shape;337;p45"/>
          <p:cNvSpPr txBox="1"/>
          <p:nvPr>
            <p:ph idx="2" type="body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1" name="Google Shape;341;p46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  <p:sp>
        <p:nvSpPr>
          <p:cNvPr id="346" name="Google Shape;346;p47"/>
          <p:cNvSpPr txBox="1"/>
          <p:nvPr>
            <p:ph idx="2" type="body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8"/>
          <p:cNvSpPr txBox="1"/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350" name="Google Shape;350;p48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48"/>
          <p:cNvSpPr txBox="1"/>
          <p:nvPr>
            <p:ph idx="1" type="subTitle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2" type="subTitle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3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9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365" name="Google Shape;365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 &amp; Developments Setup</a:t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389" y="143524"/>
            <a:ext cx="1939227" cy="1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419" name="Google Shape;41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Brokers</a:t>
            </a:r>
            <a:r>
              <a:rPr lang="en" sz="1600">
                <a:solidFill>
                  <a:schemeClr val="dk1"/>
                </a:solidFill>
              </a:rPr>
              <a:t>: Mosquitto, EMQX, HiveMQ, VerneMQ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Clients</a:t>
            </a:r>
            <a:r>
              <a:rPr lang="en" sz="1600">
                <a:solidFill>
                  <a:schemeClr val="dk1"/>
                </a:solidFill>
              </a:rPr>
              <a:t>: MQTT.fx, MQTT Explorer, mosquitto_pub/sub, Node-RED, custom code (Python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paho-mqtt</a:t>
            </a:r>
            <a:r>
              <a:rPr lang="en" sz="1600">
                <a:solidFill>
                  <a:schemeClr val="dk1"/>
                </a:solidFill>
              </a:rPr>
              <a:t>, C++, etc.)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Command Line Tools: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FB41D"/>
                </a:solidFill>
              </a:rPr>
              <a:t>bot@bot-x</a:t>
            </a:r>
            <a:r>
              <a:rPr lang="en" sz="1450">
                <a:solidFill>
                  <a:schemeClr val="dk1"/>
                </a:solidFill>
              </a:rPr>
              <a:t>:</a:t>
            </a:r>
            <a:r>
              <a:rPr lang="en" sz="1450">
                <a:solidFill>
                  <a:srgbClr val="400BD9"/>
                </a:solidFill>
              </a:rPr>
              <a:t>~</a:t>
            </a:r>
            <a:r>
              <a:rPr lang="en" sz="1450">
                <a:solidFill>
                  <a:schemeClr val="dk1"/>
                </a:solidFill>
              </a:rPr>
              <a:t>$</a:t>
            </a:r>
            <a:r>
              <a:rPr lang="en" sz="1450">
                <a:solidFill>
                  <a:srgbClr val="2FFF12"/>
                </a:solidFill>
              </a:rPr>
              <a:t> </a:t>
            </a:r>
            <a:r>
              <a:rPr lang="en" sz="1450">
                <a:solidFill>
                  <a:srgbClr val="188038"/>
                </a:solidFill>
              </a:rPr>
              <a:t>mosquitto_ctrl    mosquitto_pub     mosquitto_sub   mosquitto_passwd  mosquitto_rr </a:t>
            </a:r>
            <a:endParaRPr sz="14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1713"/>
            <a:ext cx="9143998" cy="38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676275"/>
            <a:ext cx="85915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Broker on Linux System</a:t>
            </a:r>
            <a:endParaRPr/>
          </a:p>
        </p:txBody>
      </p:sp>
      <p:sp>
        <p:nvSpPr>
          <p:cNvPr id="435" name="Google Shape;43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# sudo apt install </a:t>
            </a:r>
            <a:r>
              <a:rPr b="1" lang="en"/>
              <a:t>mosquitto mosquitto-clients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# sudo systemctl status mosquitto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# sudo systemctl enable mosquitto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# sudo systemctl start mosquitto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	Configure Broker ??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Publish / Subscribe Testing (With mqtt_cli Client)</a:t>
            </a:r>
            <a:endParaRPr b="1"/>
          </a:p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4"/>
          <p:cNvPicPr preferRelativeResize="0"/>
          <p:nvPr/>
        </p:nvPicPr>
        <p:blipFill rotWithShape="1">
          <a:blip r:embed="rId3">
            <a:alphaModFix/>
          </a:blip>
          <a:srcRect b="35094" l="0" r="0" t="0"/>
          <a:stretch/>
        </p:blipFill>
        <p:spPr>
          <a:xfrm>
            <a:off x="311700" y="1152470"/>
            <a:ext cx="8520602" cy="375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on Local &amp; Remote Host</a:t>
            </a:r>
            <a:endParaRPr/>
          </a:p>
        </p:txBody>
      </p:sp>
      <p:sp>
        <p:nvSpPr>
          <p:cNvPr id="448" name="Google Shape;44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FB41D"/>
                </a:solidFill>
              </a:rPr>
              <a:t>bot@bot-x</a:t>
            </a:r>
            <a:r>
              <a:rPr lang="en" sz="1350">
                <a:solidFill>
                  <a:schemeClr val="dk1"/>
                </a:solidFill>
              </a:rPr>
              <a:t>:</a:t>
            </a:r>
            <a:r>
              <a:rPr lang="en" sz="1350">
                <a:solidFill>
                  <a:srgbClr val="400BD9"/>
                </a:solidFill>
              </a:rPr>
              <a:t>/etc/mosquitto</a:t>
            </a:r>
            <a:r>
              <a:rPr lang="en" sz="1350">
                <a:solidFill>
                  <a:schemeClr val="dk1"/>
                </a:solidFill>
              </a:rPr>
              <a:t>$ ls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</a:rPr>
              <a:t>aclfile.example </a:t>
            </a:r>
            <a:r>
              <a:rPr lang="en" sz="1350">
                <a:solidFill>
                  <a:srgbClr val="F2F2F2"/>
                </a:solidFill>
              </a:rPr>
              <a:t> </a:t>
            </a:r>
            <a:r>
              <a:rPr lang="en" sz="1350">
                <a:solidFill>
                  <a:srgbClr val="400BD9"/>
                </a:solidFill>
              </a:rPr>
              <a:t>ca_certificates</a:t>
            </a:r>
            <a:r>
              <a:rPr lang="en" sz="1350">
                <a:solidFill>
                  <a:srgbClr val="F2F2F2"/>
                </a:solidFill>
              </a:rPr>
              <a:t>  </a:t>
            </a:r>
            <a:r>
              <a:rPr lang="en" sz="1350">
                <a:solidFill>
                  <a:srgbClr val="400BD9"/>
                </a:solidFill>
              </a:rPr>
              <a:t>certs</a:t>
            </a:r>
            <a:r>
              <a:rPr lang="en" sz="1350">
                <a:solidFill>
                  <a:srgbClr val="F2F2F2"/>
                </a:solidFill>
              </a:rPr>
              <a:t>  </a:t>
            </a:r>
            <a:r>
              <a:rPr lang="en" sz="1350">
                <a:solidFill>
                  <a:srgbClr val="FF0000"/>
                </a:solidFill>
              </a:rPr>
              <a:t>conf.d </a:t>
            </a:r>
            <a:r>
              <a:rPr lang="en" sz="1350">
                <a:solidFill>
                  <a:srgbClr val="F2F2F2"/>
                </a:solidFill>
              </a:rPr>
              <a:t> </a:t>
            </a:r>
            <a:r>
              <a:rPr lang="en" sz="1350">
                <a:solidFill>
                  <a:srgbClr val="188038"/>
                </a:solidFill>
              </a:rPr>
              <a:t>mosquitto.conf</a:t>
            </a:r>
            <a:r>
              <a:rPr lang="en" sz="1350">
                <a:solidFill>
                  <a:schemeClr val="dk1"/>
                </a:solidFill>
              </a:rPr>
              <a:t>  pskfile.example  pwfile.example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 Auth (username, password)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FB41D"/>
                </a:solidFill>
              </a:rPr>
              <a:t>bot@bot-x</a:t>
            </a:r>
            <a:r>
              <a:rPr lang="en" sz="1350">
                <a:solidFill>
                  <a:srgbClr val="2FFF12"/>
                </a:solidFill>
              </a:rPr>
              <a:t>:</a:t>
            </a:r>
            <a:r>
              <a:rPr lang="en" sz="1350">
                <a:solidFill>
                  <a:srgbClr val="400BD9"/>
                </a:solidFill>
              </a:rPr>
              <a:t>~</a:t>
            </a:r>
            <a:r>
              <a:rPr lang="en" sz="1350">
                <a:solidFill>
                  <a:srgbClr val="2FFF12"/>
                </a:solidFill>
              </a:rPr>
              <a:t>$ </a:t>
            </a:r>
            <a:r>
              <a:rPr lang="en" sz="1350">
                <a:solidFill>
                  <a:srgbClr val="188038"/>
                </a:solidFill>
              </a:rPr>
              <a:t>sudo mosquitto_passwd -c /etc/mosquitto/passwd bot</a:t>
            </a:r>
            <a:endParaRPr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188038"/>
                </a:solidFill>
              </a:rPr>
              <a:t>Password: </a:t>
            </a:r>
            <a:endParaRPr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88038"/>
                </a:solidFill>
              </a:rPr>
              <a:t>Reenter password: </a:t>
            </a:r>
            <a:endParaRPr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FFF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FB41D"/>
                </a:solidFill>
              </a:rPr>
              <a:t>bot@bot-x</a:t>
            </a:r>
            <a:r>
              <a:rPr lang="en" sz="1350">
                <a:solidFill>
                  <a:srgbClr val="2FFF12"/>
                </a:solidFill>
              </a:rPr>
              <a:t>:</a:t>
            </a:r>
            <a:r>
              <a:rPr lang="en" sz="1350">
                <a:solidFill>
                  <a:srgbClr val="400BD9"/>
                </a:solidFill>
              </a:rPr>
              <a:t>~</a:t>
            </a:r>
            <a:r>
              <a:rPr lang="en" sz="1350">
                <a:solidFill>
                  <a:srgbClr val="2FFF12"/>
                </a:solidFill>
              </a:rPr>
              <a:t>$ </a:t>
            </a:r>
            <a:r>
              <a:rPr lang="en" sz="1350">
                <a:solidFill>
                  <a:srgbClr val="188038"/>
                </a:solidFill>
              </a:rPr>
              <a:t>cat /etc/mosquitto/passwd </a:t>
            </a:r>
            <a:endParaRPr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FF0000"/>
                </a:solidFill>
              </a:rPr>
              <a:t>bot:$7$101$aQP+Yw1np7NbyAIb$fgDivKODODB/4Ikn7YyjP/v+R1276uyx4K4FLe/BVIa4IHOAUeFvQyBvxoOsx3zH7W80jImBXlz3lJa0KPUWvQ==</a:t>
            </a:r>
            <a:endParaRPr sz="13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FFF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7"/>
            <a:ext cx="9144001" cy="5125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66"/>
          <p:cNvCxnSpPr/>
          <p:nvPr/>
        </p:nvCxnSpPr>
        <p:spPr>
          <a:xfrm>
            <a:off x="143500" y="4244700"/>
            <a:ext cx="4040700" cy="1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6"/>
          <p:cNvCxnSpPr/>
          <p:nvPr/>
        </p:nvCxnSpPr>
        <p:spPr>
          <a:xfrm>
            <a:off x="158600" y="3557400"/>
            <a:ext cx="4108800" cy="2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With New Configuration</a:t>
            </a:r>
            <a:endParaRPr/>
          </a:p>
        </p:txBody>
      </p:sp>
      <p:sp>
        <p:nvSpPr>
          <p:cNvPr id="463" name="Google Shape;46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Reload Configuration..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</a:t>
            </a:r>
            <a:r>
              <a:rPr lang="en">
                <a:solidFill>
                  <a:srgbClr val="188038"/>
                </a:solidFill>
              </a:rPr>
              <a:t>sudo systemctl restart mosquitto</a:t>
            </a:r>
            <a:endParaRPr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</a:rPr>
              <a:t>$ </a:t>
            </a:r>
            <a:r>
              <a:rPr b="1" lang="en" sz="1350">
                <a:solidFill>
                  <a:srgbClr val="188038"/>
                </a:solidFill>
              </a:rPr>
              <a:t>mosquitto_sub -h localhost -t test -u "bot" -P "mosquitto"</a:t>
            </a:r>
            <a:endParaRPr b="1"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</a:rPr>
              <a:t>$ </a:t>
            </a:r>
            <a:r>
              <a:rPr b="1" lang="en" sz="1350">
                <a:solidFill>
                  <a:srgbClr val="188038"/>
                </a:solidFill>
              </a:rPr>
              <a:t>mosquitto_pub -h localhost -t test -m "hello world 1" -u "bot" -P "mosquitto"</a:t>
            </a:r>
            <a:endParaRPr b="1" sz="135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8"/>
          <p:cNvPicPr preferRelativeResize="0"/>
          <p:nvPr/>
        </p:nvPicPr>
        <p:blipFill rotWithShape="1">
          <a:blip r:embed="rId3">
            <a:alphaModFix/>
          </a:blip>
          <a:srcRect b="7781" l="0" r="0" t="6609"/>
          <a:stretch/>
        </p:blipFill>
        <p:spPr>
          <a:xfrm>
            <a:off x="139513" y="0"/>
            <a:ext cx="88649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QoS defines the reliability of message delivery:</a:t>
            </a:r>
            <a:endParaRPr b="1" sz="2500"/>
          </a:p>
        </p:txBody>
      </p:sp>
      <p:sp>
        <p:nvSpPr>
          <p:cNvPr id="474" name="Google Shape;474;p69"/>
          <p:cNvSpPr txBox="1"/>
          <p:nvPr/>
        </p:nvSpPr>
        <p:spPr>
          <a:xfrm>
            <a:off x="52875" y="1125375"/>
            <a:ext cx="88323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03030"/>
                </a:solidFill>
                <a:highlight>
                  <a:srgbClr val="FFFFFF"/>
                </a:highlight>
              </a:rPr>
              <a:t>QoS 0:</a:t>
            </a:r>
            <a:r>
              <a:rPr lang="en" sz="1600">
                <a:solidFill>
                  <a:srgbClr val="303030"/>
                </a:solidFill>
                <a:highlight>
                  <a:srgbClr val="FFFFFF"/>
                </a:highlight>
              </a:rPr>
              <a:t> when we prefer that the message will arrive at most once; the message will be received or it won't, there isn't a chance of a duplicate; at most once; fire and forget; the most unreliable transfer mode.</a:t>
            </a:r>
            <a:endParaRPr sz="16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190500" marR="190500" rtl="0" algn="l">
              <a:lnSpc>
                <a:spcPct val="118000"/>
              </a:lnSpc>
              <a:spcBef>
                <a:spcPts val="5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03030"/>
                </a:solidFill>
                <a:highlight>
                  <a:srgbClr val="FFFFFF"/>
                </a:highlight>
              </a:rPr>
              <a:t>QoS 1:</a:t>
            </a:r>
            <a:r>
              <a:rPr lang="en" sz="1600">
                <a:solidFill>
                  <a:srgbClr val="303030"/>
                </a:solidFill>
                <a:highlight>
                  <a:srgbClr val="FFFFFF"/>
                </a:highlight>
              </a:rPr>
              <a:t> when we want the message to arrive at least once but don’t care if it arrives twice (or more); at least once;</a:t>
            </a:r>
            <a:endParaRPr sz="16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190500" marR="190500" rtl="0" algn="l">
              <a:lnSpc>
                <a:spcPct val="118000"/>
              </a:lnSpc>
              <a:spcBef>
                <a:spcPts val="5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03030"/>
                </a:solidFill>
                <a:highlight>
                  <a:srgbClr val="FFFFFF"/>
                </a:highlight>
              </a:rPr>
              <a:t>QoS 2: </a:t>
            </a:r>
            <a:r>
              <a:rPr lang="en" sz="1600">
                <a:solidFill>
                  <a:srgbClr val="303030"/>
                </a:solidFill>
                <a:highlight>
                  <a:srgbClr val="FFFFFF"/>
                </a:highlight>
              </a:rPr>
              <a:t>when we want the message to arrive exactly once. A higher QOS value means a slower transfer; exactly once.</a:t>
            </a:r>
            <a:endParaRPr sz="1600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 Concepts</a:t>
            </a:r>
            <a:endParaRPr b="1"/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Broker</a:t>
            </a:r>
            <a:r>
              <a:rPr lang="en" sz="1600">
                <a:solidFill>
                  <a:schemeClr val="dk1"/>
                </a:solidFill>
              </a:rPr>
              <a:t>: The central server that routes messages between clients (like a post office).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Client</a:t>
            </a:r>
            <a:r>
              <a:rPr lang="en" sz="1600">
                <a:solidFill>
                  <a:schemeClr val="dk1"/>
                </a:solidFill>
              </a:rPr>
              <a:t>: Any device (sensor, app, microcontroller) that connects to the broker.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Topic</a:t>
            </a:r>
            <a:r>
              <a:rPr lang="en" sz="1600">
                <a:solidFill>
                  <a:schemeClr val="dk1"/>
                </a:solidFill>
              </a:rPr>
              <a:t>: A UTF-8 string used to organize messages. Think of it like a "channel".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Publish</a:t>
            </a:r>
            <a:r>
              <a:rPr lang="en" sz="1600">
                <a:solidFill>
                  <a:schemeClr val="dk1"/>
                </a:solidFill>
              </a:rPr>
              <a:t>: Sending a message to a topic.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Subscribe</a:t>
            </a:r>
            <a:r>
              <a:rPr lang="en" sz="1600">
                <a:solidFill>
                  <a:schemeClr val="dk1"/>
                </a:solidFill>
              </a:rPr>
              <a:t>: Registering to receive messages on a topic.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/>
          <p:nvPr/>
        </p:nvSpPr>
        <p:spPr>
          <a:xfrm>
            <a:off x="952525" y="1635325"/>
            <a:ext cx="13326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</a:t>
            </a:r>
            <a:endParaRPr/>
          </a:p>
        </p:txBody>
      </p:sp>
      <p:sp>
        <p:nvSpPr>
          <p:cNvPr id="480" name="Google Shape;480;p70"/>
          <p:cNvSpPr txBox="1"/>
          <p:nvPr/>
        </p:nvSpPr>
        <p:spPr>
          <a:xfrm>
            <a:off x="3095250" y="235600"/>
            <a:ext cx="29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MQTT : Quality Of Service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481" name="Google Shape;481;p70"/>
          <p:cNvSpPr/>
          <p:nvPr/>
        </p:nvSpPr>
        <p:spPr>
          <a:xfrm>
            <a:off x="3670322" y="1635325"/>
            <a:ext cx="1425300" cy="439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482" name="Google Shape;482;p70"/>
          <p:cNvSpPr txBox="1"/>
          <p:nvPr/>
        </p:nvSpPr>
        <p:spPr>
          <a:xfrm>
            <a:off x="806125" y="992850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QoS 0 : At Most Once ( fire and forget )</a:t>
            </a:r>
            <a:endParaRPr sz="1800">
              <a:solidFill>
                <a:srgbClr val="4A86E8"/>
              </a:solidFill>
            </a:endParaRPr>
          </a:p>
        </p:txBody>
      </p:sp>
      <p:cxnSp>
        <p:nvCxnSpPr>
          <p:cNvPr id="483" name="Google Shape;483;p70"/>
          <p:cNvCxnSpPr>
            <a:stCxn id="479" idx="2"/>
          </p:cNvCxnSpPr>
          <p:nvPr/>
        </p:nvCxnSpPr>
        <p:spPr>
          <a:xfrm flipH="1">
            <a:off x="1613425" y="2074525"/>
            <a:ext cx="5400" cy="25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70"/>
          <p:cNvCxnSpPr/>
          <p:nvPr/>
        </p:nvCxnSpPr>
        <p:spPr>
          <a:xfrm flipH="1">
            <a:off x="4380318" y="2074460"/>
            <a:ext cx="5400" cy="25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70"/>
          <p:cNvSpPr/>
          <p:nvPr/>
        </p:nvSpPr>
        <p:spPr>
          <a:xfrm>
            <a:off x="6480815" y="1635325"/>
            <a:ext cx="14253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</a:t>
            </a:r>
            <a:endParaRPr/>
          </a:p>
        </p:txBody>
      </p:sp>
      <p:cxnSp>
        <p:nvCxnSpPr>
          <p:cNvPr id="486" name="Google Shape;486;p70"/>
          <p:cNvCxnSpPr/>
          <p:nvPr/>
        </p:nvCxnSpPr>
        <p:spPr>
          <a:xfrm flipH="1">
            <a:off x="7190786" y="2074460"/>
            <a:ext cx="5400" cy="25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70"/>
          <p:cNvCxnSpPr/>
          <p:nvPr/>
        </p:nvCxnSpPr>
        <p:spPr>
          <a:xfrm>
            <a:off x="1618815" y="2762966"/>
            <a:ext cx="27939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70"/>
          <p:cNvSpPr txBox="1"/>
          <p:nvPr/>
        </p:nvSpPr>
        <p:spPr>
          <a:xfrm>
            <a:off x="2285123" y="2434503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PUBLISH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(QoS = 0)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89" name="Google Shape;489;p70"/>
          <p:cNvCxnSpPr/>
          <p:nvPr/>
        </p:nvCxnSpPr>
        <p:spPr>
          <a:xfrm>
            <a:off x="4385718" y="3279474"/>
            <a:ext cx="27939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70"/>
          <p:cNvSpPr txBox="1"/>
          <p:nvPr/>
        </p:nvSpPr>
        <p:spPr>
          <a:xfrm>
            <a:off x="5242328" y="2851245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PUBLISH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91" name="Google Shape;491;p70"/>
          <p:cNvCxnSpPr/>
          <p:nvPr/>
        </p:nvCxnSpPr>
        <p:spPr>
          <a:xfrm>
            <a:off x="1635568" y="3674366"/>
            <a:ext cx="1220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70"/>
          <p:cNvCxnSpPr/>
          <p:nvPr/>
        </p:nvCxnSpPr>
        <p:spPr>
          <a:xfrm flipH="1">
            <a:off x="2854885" y="3685478"/>
            <a:ext cx="12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70"/>
          <p:cNvCxnSpPr/>
          <p:nvPr/>
        </p:nvCxnSpPr>
        <p:spPr>
          <a:xfrm rot="10800000">
            <a:off x="1628485" y="4012534"/>
            <a:ext cx="1227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70"/>
          <p:cNvSpPr txBox="1"/>
          <p:nvPr/>
        </p:nvSpPr>
        <p:spPr>
          <a:xfrm>
            <a:off x="1869399" y="4022074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DELETE message from outbound queue process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5" name="Google Shape;495;p70"/>
          <p:cNvSpPr txBox="1"/>
          <p:nvPr/>
        </p:nvSpPr>
        <p:spPr>
          <a:xfrm>
            <a:off x="3208800" y="4229875"/>
            <a:ext cx="38355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Just a single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PUBLISH</a:t>
            </a:r>
            <a:r>
              <a:rPr lang="en" sz="1100">
                <a:solidFill>
                  <a:schemeClr val="dk1"/>
                </a:solidFill>
              </a:rPr>
              <a:t>, no acknowledgment.</a:t>
            </a:r>
            <a:br>
              <a:rPr lang="en" sz="1100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/>
          <p:nvPr/>
        </p:nvSpPr>
        <p:spPr>
          <a:xfrm>
            <a:off x="970325" y="1080000"/>
            <a:ext cx="13326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</a:t>
            </a:r>
            <a:endParaRPr/>
          </a:p>
        </p:txBody>
      </p:sp>
      <p:sp>
        <p:nvSpPr>
          <p:cNvPr id="501" name="Google Shape;501;p71"/>
          <p:cNvSpPr txBox="1"/>
          <p:nvPr/>
        </p:nvSpPr>
        <p:spPr>
          <a:xfrm>
            <a:off x="3095250" y="134350"/>
            <a:ext cx="29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MQTT : Quality Of Service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502" name="Google Shape;502;p71"/>
          <p:cNvSpPr/>
          <p:nvPr/>
        </p:nvSpPr>
        <p:spPr>
          <a:xfrm>
            <a:off x="3688122" y="1080000"/>
            <a:ext cx="1425300" cy="439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531525" y="607163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QoS 1 : At Least Once</a:t>
            </a:r>
            <a:endParaRPr sz="1800">
              <a:solidFill>
                <a:srgbClr val="4A86E8"/>
              </a:solidFill>
            </a:endParaRPr>
          </a:p>
        </p:txBody>
      </p:sp>
      <p:cxnSp>
        <p:nvCxnSpPr>
          <p:cNvPr id="504" name="Google Shape;504;p71"/>
          <p:cNvCxnSpPr>
            <a:stCxn id="500" idx="2"/>
          </p:cNvCxnSpPr>
          <p:nvPr/>
        </p:nvCxnSpPr>
        <p:spPr>
          <a:xfrm flipH="1">
            <a:off x="1624325" y="1519200"/>
            <a:ext cx="12300" cy="3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71"/>
          <p:cNvCxnSpPr/>
          <p:nvPr/>
        </p:nvCxnSpPr>
        <p:spPr>
          <a:xfrm flipH="1">
            <a:off x="4379818" y="1519135"/>
            <a:ext cx="23700" cy="3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71"/>
          <p:cNvSpPr/>
          <p:nvPr/>
        </p:nvSpPr>
        <p:spPr>
          <a:xfrm>
            <a:off x="6498615" y="1080000"/>
            <a:ext cx="14253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</a:t>
            </a:r>
            <a:endParaRPr/>
          </a:p>
        </p:txBody>
      </p:sp>
      <p:cxnSp>
        <p:nvCxnSpPr>
          <p:cNvPr id="507" name="Google Shape;507;p71"/>
          <p:cNvCxnSpPr/>
          <p:nvPr/>
        </p:nvCxnSpPr>
        <p:spPr>
          <a:xfrm flipH="1">
            <a:off x="7211886" y="1519135"/>
            <a:ext cx="2100" cy="3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>
            <a:off x="1652450" y="2150350"/>
            <a:ext cx="27366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71"/>
          <p:cNvSpPr txBox="1"/>
          <p:nvPr/>
        </p:nvSpPr>
        <p:spPr>
          <a:xfrm>
            <a:off x="2452723" y="1858628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PUBLISH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(QoS = 1)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10" name="Google Shape;510;p71"/>
          <p:cNvCxnSpPr/>
          <p:nvPr/>
        </p:nvCxnSpPr>
        <p:spPr>
          <a:xfrm>
            <a:off x="4403518" y="2724149"/>
            <a:ext cx="27939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234153" y="2434495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PUBLISH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12" name="Google Shape;512;p71"/>
          <p:cNvCxnSpPr/>
          <p:nvPr/>
        </p:nvCxnSpPr>
        <p:spPr>
          <a:xfrm>
            <a:off x="1653656" y="3777541"/>
            <a:ext cx="1220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71"/>
          <p:cNvCxnSpPr/>
          <p:nvPr/>
        </p:nvCxnSpPr>
        <p:spPr>
          <a:xfrm flipH="1">
            <a:off x="2872972" y="3788653"/>
            <a:ext cx="12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71"/>
          <p:cNvCxnSpPr/>
          <p:nvPr/>
        </p:nvCxnSpPr>
        <p:spPr>
          <a:xfrm rot="10800000">
            <a:off x="1646572" y="4115709"/>
            <a:ext cx="1227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71"/>
          <p:cNvSpPr txBox="1"/>
          <p:nvPr/>
        </p:nvSpPr>
        <p:spPr>
          <a:xfrm>
            <a:off x="1878586" y="4214274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DELETE message from outbound queue process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16" name="Google Shape;516;p71"/>
          <p:cNvCxnSpPr/>
          <p:nvPr/>
        </p:nvCxnSpPr>
        <p:spPr>
          <a:xfrm>
            <a:off x="1653975" y="1695250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71"/>
          <p:cNvCxnSpPr/>
          <p:nvPr/>
        </p:nvCxnSpPr>
        <p:spPr>
          <a:xfrm flipH="1">
            <a:off x="2572635" y="1700653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71"/>
          <p:cNvCxnSpPr/>
          <p:nvPr/>
        </p:nvCxnSpPr>
        <p:spPr>
          <a:xfrm rot="10800000">
            <a:off x="1649925" y="1929225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71"/>
          <p:cNvSpPr txBox="1"/>
          <p:nvPr/>
        </p:nvSpPr>
        <p:spPr>
          <a:xfrm>
            <a:off x="2316025" y="14584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Store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20" name="Google Shape;520;p71"/>
          <p:cNvCxnSpPr/>
          <p:nvPr/>
        </p:nvCxnSpPr>
        <p:spPr>
          <a:xfrm>
            <a:off x="4402175" y="2265575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71"/>
          <p:cNvCxnSpPr/>
          <p:nvPr/>
        </p:nvCxnSpPr>
        <p:spPr>
          <a:xfrm flipH="1">
            <a:off x="5320835" y="2270978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71"/>
          <p:cNvCxnSpPr/>
          <p:nvPr/>
        </p:nvCxnSpPr>
        <p:spPr>
          <a:xfrm rot="10800000">
            <a:off x="4398125" y="2499550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71"/>
          <p:cNvSpPr txBox="1"/>
          <p:nvPr/>
        </p:nvSpPr>
        <p:spPr>
          <a:xfrm>
            <a:off x="4389050" y="2035500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Store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24" name="Google Shape;524;p71"/>
          <p:cNvCxnSpPr/>
          <p:nvPr/>
        </p:nvCxnSpPr>
        <p:spPr>
          <a:xfrm>
            <a:off x="4402100" y="2964650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1"/>
          <p:cNvCxnSpPr/>
          <p:nvPr/>
        </p:nvCxnSpPr>
        <p:spPr>
          <a:xfrm flipH="1">
            <a:off x="5320760" y="2970053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1"/>
          <p:cNvCxnSpPr/>
          <p:nvPr/>
        </p:nvCxnSpPr>
        <p:spPr>
          <a:xfrm rot="10800000">
            <a:off x="4398050" y="3198625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71"/>
          <p:cNvSpPr txBox="1"/>
          <p:nvPr/>
        </p:nvSpPr>
        <p:spPr>
          <a:xfrm>
            <a:off x="4389050" y="27290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Delete</a:t>
            </a:r>
            <a:r>
              <a:rPr lang="en" sz="1000">
                <a:solidFill>
                  <a:schemeClr val="dk2"/>
                </a:solidFill>
              </a:rPr>
              <a:t>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28" name="Google Shape;528;p71"/>
          <p:cNvCxnSpPr/>
          <p:nvPr/>
        </p:nvCxnSpPr>
        <p:spPr>
          <a:xfrm rot="10800000">
            <a:off x="1633000" y="3427200"/>
            <a:ext cx="27723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71"/>
          <p:cNvSpPr txBox="1"/>
          <p:nvPr/>
        </p:nvSpPr>
        <p:spPr>
          <a:xfrm>
            <a:off x="2227926" y="3129225"/>
            <a:ext cx="1059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PUBACK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50" y="109300"/>
            <a:ext cx="544739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/>
          <p:nvPr/>
        </p:nvSpPr>
        <p:spPr>
          <a:xfrm>
            <a:off x="6105350" y="1465300"/>
            <a:ext cx="3000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QoS 1: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PUBLISH</a:t>
            </a:r>
            <a:r>
              <a:rPr lang="en" sz="1100">
                <a:solidFill>
                  <a:schemeClr val="dk1"/>
                </a:solidFill>
              </a:rPr>
              <a:t> → wait for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PUBACK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/>
          <p:nvPr/>
        </p:nvSpPr>
        <p:spPr>
          <a:xfrm>
            <a:off x="970325" y="1080000"/>
            <a:ext cx="13326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</a:t>
            </a:r>
            <a:endParaRPr/>
          </a:p>
        </p:txBody>
      </p:sp>
      <p:sp>
        <p:nvSpPr>
          <p:cNvPr id="541" name="Google Shape;541;p73"/>
          <p:cNvSpPr txBox="1"/>
          <p:nvPr/>
        </p:nvSpPr>
        <p:spPr>
          <a:xfrm>
            <a:off x="3095250" y="134350"/>
            <a:ext cx="29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MQTT : Quality Of Service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542" name="Google Shape;542;p73"/>
          <p:cNvSpPr/>
          <p:nvPr/>
        </p:nvSpPr>
        <p:spPr>
          <a:xfrm>
            <a:off x="3688122" y="1080000"/>
            <a:ext cx="1425300" cy="439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543" name="Google Shape;543;p73"/>
          <p:cNvSpPr txBox="1"/>
          <p:nvPr/>
        </p:nvSpPr>
        <p:spPr>
          <a:xfrm>
            <a:off x="531525" y="607163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</a:rPr>
              <a:t>QoS 2 : Exactly Once</a:t>
            </a:r>
            <a:endParaRPr sz="1800">
              <a:solidFill>
                <a:srgbClr val="4A86E8"/>
              </a:solidFill>
            </a:endParaRPr>
          </a:p>
        </p:txBody>
      </p:sp>
      <p:cxnSp>
        <p:nvCxnSpPr>
          <p:cNvPr id="544" name="Google Shape;544;p73"/>
          <p:cNvCxnSpPr>
            <a:stCxn id="540" idx="2"/>
          </p:cNvCxnSpPr>
          <p:nvPr/>
        </p:nvCxnSpPr>
        <p:spPr>
          <a:xfrm flipH="1">
            <a:off x="1624325" y="1519200"/>
            <a:ext cx="12300" cy="31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3"/>
          <p:cNvCxnSpPr/>
          <p:nvPr/>
        </p:nvCxnSpPr>
        <p:spPr>
          <a:xfrm flipH="1">
            <a:off x="4379818" y="1519135"/>
            <a:ext cx="23700" cy="3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73"/>
          <p:cNvSpPr/>
          <p:nvPr/>
        </p:nvSpPr>
        <p:spPr>
          <a:xfrm>
            <a:off x="6498615" y="1080000"/>
            <a:ext cx="1425300" cy="439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subscriber</a:t>
            </a:r>
            <a:endParaRPr/>
          </a:p>
        </p:txBody>
      </p:sp>
      <p:cxnSp>
        <p:nvCxnSpPr>
          <p:cNvPr id="547" name="Google Shape;547;p73"/>
          <p:cNvCxnSpPr/>
          <p:nvPr/>
        </p:nvCxnSpPr>
        <p:spPr>
          <a:xfrm flipH="1">
            <a:off x="7211886" y="1519135"/>
            <a:ext cx="2100" cy="3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73"/>
          <p:cNvCxnSpPr/>
          <p:nvPr/>
        </p:nvCxnSpPr>
        <p:spPr>
          <a:xfrm>
            <a:off x="1652450" y="2150350"/>
            <a:ext cx="27366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73"/>
          <p:cNvSpPr txBox="1"/>
          <p:nvPr/>
        </p:nvSpPr>
        <p:spPr>
          <a:xfrm>
            <a:off x="2452723" y="1858628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PUBLISH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(QoS = 1)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50" name="Google Shape;550;p73"/>
          <p:cNvCxnSpPr/>
          <p:nvPr/>
        </p:nvCxnSpPr>
        <p:spPr>
          <a:xfrm>
            <a:off x="4403518" y="2724149"/>
            <a:ext cx="27939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73"/>
          <p:cNvSpPr txBox="1"/>
          <p:nvPr/>
        </p:nvSpPr>
        <p:spPr>
          <a:xfrm>
            <a:off x="5234153" y="2434495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PUBLISH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2" name="Google Shape;552;p73"/>
          <p:cNvSpPr txBox="1"/>
          <p:nvPr/>
        </p:nvSpPr>
        <p:spPr>
          <a:xfrm>
            <a:off x="2585461" y="4082049"/>
            <a:ext cx="1758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DELETE message from outbound queue process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53" name="Google Shape;553;p73"/>
          <p:cNvCxnSpPr/>
          <p:nvPr/>
        </p:nvCxnSpPr>
        <p:spPr>
          <a:xfrm>
            <a:off x="1653975" y="1695250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3"/>
          <p:cNvCxnSpPr/>
          <p:nvPr/>
        </p:nvCxnSpPr>
        <p:spPr>
          <a:xfrm flipH="1">
            <a:off x="2572635" y="1700653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3"/>
          <p:cNvCxnSpPr/>
          <p:nvPr/>
        </p:nvCxnSpPr>
        <p:spPr>
          <a:xfrm rot="10800000">
            <a:off x="1649925" y="1929225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3"/>
          <p:cNvSpPr txBox="1"/>
          <p:nvPr/>
        </p:nvSpPr>
        <p:spPr>
          <a:xfrm>
            <a:off x="2316025" y="14584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Store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57" name="Google Shape;557;p73"/>
          <p:cNvCxnSpPr/>
          <p:nvPr/>
        </p:nvCxnSpPr>
        <p:spPr>
          <a:xfrm>
            <a:off x="4402175" y="2265575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73"/>
          <p:cNvCxnSpPr/>
          <p:nvPr/>
        </p:nvCxnSpPr>
        <p:spPr>
          <a:xfrm flipH="1">
            <a:off x="5320835" y="2270978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 rot="10800000">
            <a:off x="4398125" y="2499550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73"/>
          <p:cNvSpPr txBox="1"/>
          <p:nvPr/>
        </p:nvSpPr>
        <p:spPr>
          <a:xfrm>
            <a:off x="4389050" y="2035500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Store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61" name="Google Shape;561;p73"/>
          <p:cNvCxnSpPr/>
          <p:nvPr/>
        </p:nvCxnSpPr>
        <p:spPr>
          <a:xfrm>
            <a:off x="4402100" y="3604675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73"/>
          <p:cNvCxnSpPr/>
          <p:nvPr/>
        </p:nvCxnSpPr>
        <p:spPr>
          <a:xfrm flipH="1">
            <a:off x="5320760" y="3610078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73"/>
          <p:cNvCxnSpPr/>
          <p:nvPr/>
        </p:nvCxnSpPr>
        <p:spPr>
          <a:xfrm rot="10800000">
            <a:off x="4398050" y="3838650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73"/>
          <p:cNvSpPr txBox="1"/>
          <p:nvPr/>
        </p:nvSpPr>
        <p:spPr>
          <a:xfrm>
            <a:off x="4389050" y="3369050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Delete message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65" name="Google Shape;565;p73"/>
          <p:cNvCxnSpPr/>
          <p:nvPr/>
        </p:nvCxnSpPr>
        <p:spPr>
          <a:xfrm rot="10800000">
            <a:off x="1634600" y="2982038"/>
            <a:ext cx="27723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73"/>
          <p:cNvSpPr txBox="1"/>
          <p:nvPr/>
        </p:nvSpPr>
        <p:spPr>
          <a:xfrm>
            <a:off x="2452726" y="2668925"/>
            <a:ext cx="1059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PUBREC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2478426" y="3038288"/>
            <a:ext cx="1059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PUBREL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68" name="Google Shape;568;p73"/>
          <p:cNvCxnSpPr/>
          <p:nvPr/>
        </p:nvCxnSpPr>
        <p:spPr>
          <a:xfrm>
            <a:off x="1628375" y="4122575"/>
            <a:ext cx="921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73"/>
          <p:cNvCxnSpPr/>
          <p:nvPr/>
        </p:nvCxnSpPr>
        <p:spPr>
          <a:xfrm flipH="1">
            <a:off x="2547035" y="4127978"/>
            <a:ext cx="2100" cy="2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73"/>
          <p:cNvCxnSpPr/>
          <p:nvPr/>
        </p:nvCxnSpPr>
        <p:spPr>
          <a:xfrm rot="10800000">
            <a:off x="1624325" y="4356550"/>
            <a:ext cx="92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73"/>
          <p:cNvCxnSpPr/>
          <p:nvPr/>
        </p:nvCxnSpPr>
        <p:spPr>
          <a:xfrm rot="10800000">
            <a:off x="1596375" y="3966700"/>
            <a:ext cx="27723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73"/>
          <p:cNvSpPr txBox="1"/>
          <p:nvPr/>
        </p:nvSpPr>
        <p:spPr>
          <a:xfrm>
            <a:off x="2403000" y="3697425"/>
            <a:ext cx="119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PUBCOMP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73" name="Google Shape;573;p73"/>
          <p:cNvCxnSpPr/>
          <p:nvPr/>
        </p:nvCxnSpPr>
        <p:spPr>
          <a:xfrm>
            <a:off x="1631250" y="3342588"/>
            <a:ext cx="27366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19" y="0"/>
            <a:ext cx="48160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4"/>
          <p:cNvSpPr txBox="1"/>
          <p:nvPr/>
        </p:nvSpPr>
        <p:spPr>
          <a:xfrm>
            <a:off x="6105375" y="1077425"/>
            <a:ext cx="30000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QoS 2: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Four-way handshake: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PUBLISH</a:t>
            </a:r>
            <a:r>
              <a:rPr lang="en" sz="1100">
                <a:solidFill>
                  <a:schemeClr val="dk1"/>
                </a:solidFill>
              </a:rPr>
              <a:t> →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PUBREC</a:t>
            </a:r>
            <a:r>
              <a:rPr lang="en" sz="1100">
                <a:solidFill>
                  <a:schemeClr val="dk1"/>
                </a:solidFill>
              </a:rPr>
              <a:t> →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PUBREL</a:t>
            </a:r>
            <a:r>
              <a:rPr lang="en" sz="1100">
                <a:solidFill>
                  <a:schemeClr val="dk1"/>
                </a:solidFill>
              </a:rPr>
              <a:t> →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PUBCOMP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Guarantees </a:t>
            </a:r>
            <a:r>
              <a:rPr b="1" lang="en" sz="1100">
                <a:solidFill>
                  <a:schemeClr val="dk1"/>
                </a:solidFill>
              </a:rPr>
              <a:t>no duplicate delivery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MQTT Packet Flow (Core Protocol Packets)</a:t>
            </a:r>
            <a:endParaRPr b="1"/>
          </a:p>
        </p:txBody>
      </p:sp>
      <p:sp>
        <p:nvSpPr>
          <p:cNvPr id="585" name="Google Shape;585;p75"/>
          <p:cNvSpPr txBox="1"/>
          <p:nvPr>
            <p:ph idx="1" type="body"/>
          </p:nvPr>
        </p:nvSpPr>
        <p:spPr>
          <a:xfrm>
            <a:off x="951900" y="933825"/>
            <a:ext cx="63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Packet				Purpose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CONNECT			</a:t>
            </a:r>
            <a:r>
              <a:rPr lang="en" sz="1600">
                <a:solidFill>
                  <a:srgbClr val="000000"/>
                </a:solidFill>
              </a:rPr>
              <a:t>Client to broker, starts a session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CONNACK			</a:t>
            </a:r>
            <a:r>
              <a:rPr lang="en" sz="1600">
                <a:solidFill>
                  <a:srgbClr val="000000"/>
                </a:solidFill>
              </a:rPr>
              <a:t>Broker to client, acknowledges connection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PUBLISH			</a:t>
            </a:r>
            <a:r>
              <a:rPr lang="en" sz="1600">
                <a:solidFill>
                  <a:srgbClr val="000000"/>
                </a:solidFill>
              </a:rPr>
              <a:t>Send a message to a topic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PUBACK			</a:t>
            </a:r>
            <a:r>
              <a:rPr lang="en" sz="1600">
                <a:solidFill>
                  <a:srgbClr val="000000"/>
                </a:solidFill>
              </a:rPr>
              <a:t>QoS 1 message acknowledgment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PUBREC			</a:t>
            </a:r>
            <a:r>
              <a:rPr lang="en" sz="1600">
                <a:solidFill>
                  <a:srgbClr val="000000"/>
                </a:solidFill>
              </a:rPr>
              <a:t>QoS 2 – Message received (part 1)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PUBREL			</a:t>
            </a:r>
            <a:r>
              <a:rPr lang="en" sz="1600">
                <a:solidFill>
                  <a:srgbClr val="000000"/>
                </a:solidFill>
              </a:rPr>
              <a:t>QoS 2 – Message released (part 2)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PUBCOMP			</a:t>
            </a:r>
            <a:r>
              <a:rPr lang="en" sz="1600">
                <a:solidFill>
                  <a:srgbClr val="000000"/>
                </a:solidFill>
              </a:rPr>
              <a:t>QoS 2 – Completion confirmation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SUBSCRIBE		</a:t>
            </a:r>
            <a:r>
              <a:rPr lang="en" sz="1600">
                <a:solidFill>
                  <a:srgbClr val="000000"/>
                </a:solidFill>
              </a:rPr>
              <a:t>Client subscribes to a topic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SUBACK			</a:t>
            </a:r>
            <a:r>
              <a:rPr lang="en" sz="1600">
                <a:solidFill>
                  <a:srgbClr val="000000"/>
                </a:solidFill>
              </a:rPr>
              <a:t>Subscription acknowledgment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UNSUBSCRIBE		</a:t>
            </a:r>
            <a:r>
              <a:rPr lang="en" sz="1600">
                <a:solidFill>
                  <a:srgbClr val="000000"/>
                </a:solidFill>
              </a:rPr>
              <a:t>Client unsubscribes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UNSUBACK		</a:t>
            </a:r>
            <a:r>
              <a:rPr lang="en" sz="1600">
                <a:solidFill>
                  <a:srgbClr val="000000"/>
                </a:solidFill>
              </a:rPr>
              <a:t>Acknowledge unsubscribe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PINGREQ			</a:t>
            </a:r>
            <a:r>
              <a:rPr lang="en" sz="1600">
                <a:solidFill>
                  <a:srgbClr val="000000"/>
                </a:solidFill>
              </a:rPr>
              <a:t>Client heartbeat check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PINGRESP		</a:t>
            </a:r>
            <a:r>
              <a:rPr lang="en" sz="1600">
                <a:solidFill>
                  <a:srgbClr val="000000"/>
                </a:solidFill>
              </a:rPr>
              <a:t>Broker heartbeat response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DISCONNECT		</a:t>
            </a:r>
            <a:r>
              <a:rPr lang="en" sz="1600">
                <a:solidFill>
                  <a:srgbClr val="000000"/>
                </a:solidFill>
              </a:rPr>
              <a:t>Graceful session close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3" y="433388"/>
            <a:ext cx="70770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</a:t>
            </a:r>
            <a:r>
              <a:rPr lang="en"/>
              <a:t> Configuration of Broker (bridge extensions)</a:t>
            </a:r>
            <a:endParaRPr/>
          </a:p>
        </p:txBody>
      </p:sp>
      <p:sp>
        <p:nvSpPr>
          <p:cNvPr id="596" name="Google Shape;59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MQTT is dynamic</a:t>
            </a:r>
            <a:r>
              <a:rPr lang="en" sz="1600">
                <a:solidFill>
                  <a:schemeClr val="dk1"/>
                </a:solidFill>
              </a:rPr>
              <a:t> by design – topics are not “pre-declared” like in AMQP (e.g., RabbitMQ).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But you </a:t>
            </a:r>
            <a:r>
              <a:rPr b="1" lang="en" sz="1600">
                <a:solidFill>
                  <a:schemeClr val="dk1"/>
                </a:solidFill>
              </a:rPr>
              <a:t>can enforce topic-level control</a:t>
            </a:r>
            <a:r>
              <a:rPr lang="en" sz="1600">
                <a:solidFill>
                  <a:schemeClr val="dk1"/>
                </a:solidFill>
              </a:rPr>
              <a:t> and simulate structure.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78"/>
          <p:cNvSpPr txBox="1"/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03" name="Google Shape;603;p78"/>
          <p:cNvSpPr txBox="1"/>
          <p:nvPr>
            <p:ph idx="1" type="subTitle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NAME</a:t>
            </a:r>
            <a:endParaRPr/>
          </a:p>
        </p:txBody>
      </p:sp>
      <p:sp>
        <p:nvSpPr>
          <p:cNvPr id="604" name="Google Shape;604;p78"/>
          <p:cNvSpPr txBox="1"/>
          <p:nvPr>
            <p:ph idx="2" type="subTitle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XX.XX.XX</a:t>
            </a:r>
            <a:endParaRPr/>
          </a:p>
        </p:txBody>
      </p:sp>
      <p:sp>
        <p:nvSpPr>
          <p:cNvPr id="605" name="Google Shape;605;p78"/>
          <p:cNvSpPr txBox="1"/>
          <p:nvPr>
            <p:ph idx="3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consectetuer adipiscing elit, sed diam </a:t>
            </a:r>
            <a:r>
              <a:rPr i="1" lang="en"/>
              <a:t>nonummy </a:t>
            </a:r>
            <a:r>
              <a:rPr lang="en"/>
              <a:t>nibh euismod tincidunt ut laoreet dolore magna aliquam erat </a:t>
            </a:r>
            <a:r>
              <a:rPr i="1" lang="en"/>
              <a:t>volutpat.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951" y="253775"/>
            <a:ext cx="7554099" cy="46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0" y="0"/>
            <a:ext cx="91035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/>
          <p:nvPr/>
        </p:nvSpPr>
        <p:spPr>
          <a:xfrm>
            <a:off x="0" y="0"/>
            <a:ext cx="5121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Clients connect to the </a:t>
            </a:r>
            <a:r>
              <a:rPr b="1" lang="en" sz="1600">
                <a:solidFill>
                  <a:schemeClr val="dk1"/>
                </a:solidFill>
              </a:rPr>
              <a:t>broker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 client </a:t>
            </a:r>
            <a:r>
              <a:rPr b="1" lang="en" sz="1600">
                <a:solidFill>
                  <a:schemeClr val="dk1"/>
                </a:solidFill>
              </a:rPr>
              <a:t>subscribes</a:t>
            </a:r>
            <a:r>
              <a:rPr lang="en" sz="1600">
                <a:solidFill>
                  <a:schemeClr val="dk1"/>
                </a:solidFill>
              </a:rPr>
              <a:t> to a topic.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Another client </a:t>
            </a:r>
            <a:r>
              <a:rPr b="1" lang="en" sz="1600">
                <a:solidFill>
                  <a:schemeClr val="dk1"/>
                </a:solidFill>
              </a:rPr>
              <a:t>publishes</a:t>
            </a:r>
            <a:r>
              <a:rPr lang="en" sz="1600">
                <a:solidFill>
                  <a:schemeClr val="dk1"/>
                </a:solidFill>
              </a:rPr>
              <a:t> a message to that topic.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The broker forwards the message to all subscribers of that topic.</a:t>
            </a:r>
            <a:endParaRPr/>
          </a:p>
        </p:txBody>
      </p:sp>
      <p:sp>
        <p:nvSpPr>
          <p:cNvPr id="386" name="Google Shape;386;p54"/>
          <p:cNvSpPr txBox="1"/>
          <p:nvPr/>
        </p:nvSpPr>
        <p:spPr>
          <a:xfrm>
            <a:off x="876125" y="4055900"/>
            <a:ext cx="30363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Over TCP/IP Connections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 Levels of MQTT</a:t>
            </a:r>
            <a:endParaRPr b="1"/>
          </a:p>
        </p:txBody>
      </p:sp>
      <p:sp>
        <p:nvSpPr>
          <p:cNvPr id="392" name="Google Shape;39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Username/Password</a:t>
            </a:r>
            <a:r>
              <a:rPr lang="en" sz="1600">
                <a:solidFill>
                  <a:schemeClr val="dk1"/>
                </a:solidFill>
              </a:rPr>
              <a:t> Authentication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TLS/SSL Encryption</a:t>
            </a:r>
            <a:r>
              <a:rPr lang="en" sz="1600">
                <a:solidFill>
                  <a:schemeClr val="dk1"/>
                </a:solidFill>
              </a:rPr>
              <a:t> for secure communication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Access Control</a:t>
            </a:r>
            <a:r>
              <a:rPr lang="en" sz="1600">
                <a:solidFill>
                  <a:schemeClr val="dk1"/>
                </a:solidFill>
              </a:rPr>
              <a:t> (topic-level restrictions)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500"/>
              <a:t>🧩 MQTT Topic Hierarchies and Wildcards</a:t>
            </a:r>
            <a:endParaRPr sz="2500"/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Topics are organized in a hierarchical format using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home/livingroom/temperature</a:t>
            </a:r>
            <a:b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Wildcards: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600">
                <a:solidFill>
                  <a:schemeClr val="dk1"/>
                </a:solidFill>
              </a:rPr>
              <a:t> (single-level):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home/+/temperature</a:t>
            </a:r>
            <a:r>
              <a:rPr lang="en" sz="1600">
                <a:solidFill>
                  <a:schemeClr val="dk1"/>
                </a:solidFill>
              </a:rPr>
              <a:t> matches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home/kitchen/temperature</a:t>
            </a:r>
            <a:b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1600">
                <a:solidFill>
                  <a:schemeClr val="dk1"/>
                </a:solidFill>
              </a:rPr>
              <a:t> (multi-level):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home/#</a:t>
            </a:r>
            <a:r>
              <a:rPr lang="en" sz="1600">
                <a:solidFill>
                  <a:schemeClr val="dk1"/>
                </a:solidFill>
              </a:rPr>
              <a:t> matches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home/anything/here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233363"/>
            <a:ext cx="809625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236175" y="366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1. Retained Messages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Broker keeps the </a:t>
            </a:r>
            <a:r>
              <a:rPr b="1" lang="en" sz="1600">
                <a:solidFill>
                  <a:schemeClr val="dk1"/>
                </a:solidFill>
              </a:rPr>
              <a:t>last retained message</a:t>
            </a:r>
            <a:r>
              <a:rPr lang="en" sz="1600">
                <a:solidFill>
                  <a:schemeClr val="dk1"/>
                </a:solidFill>
              </a:rPr>
              <a:t> on a topic.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New subscribers immediately receive it upon subscribing.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2. Last Will and Testament (LWT)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 message defined at connection time to be sent by the broker </a:t>
            </a:r>
            <a:r>
              <a:rPr b="1" lang="en" sz="1600">
                <a:solidFill>
                  <a:schemeClr val="dk1"/>
                </a:solidFill>
              </a:rPr>
              <a:t>if the client disconnects unexpectedly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3. Persistent Sessions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Allows clients to resume subscriptions and message queues </a:t>
            </a:r>
            <a:r>
              <a:rPr b="1" lang="en" sz="1600">
                <a:solidFill>
                  <a:schemeClr val="dk1"/>
                </a:solidFill>
              </a:rPr>
              <a:t>after reconnecting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4. Bridging Brokers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 can connect multiple MQTT brokers together to share messages across networks or geographic locations.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92" y="0"/>
            <a:ext cx="84406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